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9" r:id="rId5"/>
    <p:sldMasterId id="214748367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y="5143500" cx="9144000"/>
  <p:notesSz cx="6858000" cy="9144000"/>
  <p:embeddedFontLst>
    <p:embeddedFont>
      <p:font typeface="Helvetica Neue"/>
      <p:regular r:id="rId44"/>
      <p:bold r:id="rId45"/>
      <p:italic r:id="rId46"/>
      <p:boldItalic r:id="rId47"/>
    </p:embeddedFont>
    <p:embeddedFont>
      <p:font typeface="Karla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BE8673C-9EA4-4087-8DE0-9E2F3C2E8B08}">
  <a:tblStyle styleId="{3BE8673C-9EA4-4087-8DE0-9E2F3C2E8B0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font" Target="fonts/HelveticaNeue-regular.fntdata"/><Relationship Id="rId43" Type="http://schemas.openxmlformats.org/officeDocument/2006/relationships/slide" Target="slides/slide36.xml"/><Relationship Id="rId46" Type="http://schemas.openxmlformats.org/officeDocument/2006/relationships/font" Target="fonts/HelveticaNeue-italic.fntdata"/><Relationship Id="rId45" Type="http://schemas.openxmlformats.org/officeDocument/2006/relationships/font" Target="fonts/HelveticaNeue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Karla-regular.fntdata"/><Relationship Id="rId47" Type="http://schemas.openxmlformats.org/officeDocument/2006/relationships/font" Target="fonts/HelveticaNeue-boldItalic.fntdata"/><Relationship Id="rId49" Type="http://schemas.openxmlformats.org/officeDocument/2006/relationships/font" Target="fonts/Karla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Karla-boldItalic.fntdata"/><Relationship Id="rId50" Type="http://schemas.openxmlformats.org/officeDocument/2006/relationships/font" Target="fonts/Karla-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39ef5e40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39ef5e40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4db06dd5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4db06dd5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4db06dd58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4db06dd5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4db06dd5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4db06dd5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4db06dd58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4db06dd58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4db06dd58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4db06dd58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4db06dd58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4db06dd5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4db06dd58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4db06dd5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4db06dd58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4db06dd58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4db06dd58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4db06dd58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4db06dd58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4db06dd58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4db06dd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4db06dd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4db06dd58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4db06dd58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4db06dd58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4db06dd58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4db06dd58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4db06dd58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4db06dd58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4db06dd58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4db06dd58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4db06dd58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4db06dd58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4db06dd58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0df68e46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0df68e46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0df68e46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0df68e46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4db06dd58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4db06dd58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0df68e46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0df68e46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4db06dd5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4db06dd5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0df68e46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0df68e46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44db06dd58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44db06dd58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4db06dd58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4db06dd58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44db06dd58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44db06dd58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44db06dd58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44db06dd58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439ef5e40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439ef5e40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4db06dd5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4db06dd5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4db06dd5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4db06dd5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4db06dd5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4db06dd5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4db06dd58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4db06dd58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4db06dd5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4db06dd5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4db06dd5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4db06dd5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4db06dd5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4db06dd5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ean" showMasterSp="0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elcome (Hands-on)" showMasterSp="0">
  <p:cSld name="TITLE_AND_BODY_1">
    <p:bg>
      <p:bgPr>
        <a:solidFill>
          <a:srgbClr val="75C36E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/>
        </p:nvSpPr>
        <p:spPr>
          <a:xfrm>
            <a:off x="502925" y="1028700"/>
            <a:ext cx="40233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Welcome!</a:t>
            </a:r>
            <a:endParaRPr b="1" sz="48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Find your table</a:t>
            </a:r>
            <a:endParaRPr sz="3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elcome (Lecture)" showMasterSp="0">
  <p:cSld name="TITLE_AND_BODY_1_1">
    <p:bg>
      <p:bgPr>
        <a:solidFill>
          <a:srgbClr val="6191C2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/>
        </p:nvSpPr>
        <p:spPr>
          <a:xfrm>
            <a:off x="502925" y="1028700"/>
            <a:ext cx="53949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Welcome!</a:t>
            </a:r>
            <a:endParaRPr b="1" sz="48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Sit with anyone</a:t>
            </a:r>
            <a:endParaRPr sz="3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ro">
  <p:cSld name="CUSTOM_2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/>
          <p:nvPr>
            <p:ph type="title"/>
          </p:nvPr>
        </p:nvSpPr>
        <p:spPr>
          <a:xfrm>
            <a:off x="457200" y="1035450"/>
            <a:ext cx="82296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with Label">
  <p:cSld name="CUSTOM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indent="-304800" lvl="0" marL="4572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»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">
  <p:cSld name="Conte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9"/>
          <p:cNvSpPr txBox="1"/>
          <p:nvPr>
            <p:ph type="title"/>
          </p:nvPr>
        </p:nvSpPr>
        <p:spPr>
          <a:xfrm>
            <a:off x="457200" y="457200"/>
            <a:ext cx="822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None/>
              <a:defRPr i="0" u="none" cap="none" strike="noStrike">
                <a:solidFill>
                  <a:srgbClr val="535353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65" name="Google Shape;65;p19"/>
          <p:cNvSpPr txBox="1"/>
          <p:nvPr>
            <p:ph idx="1" type="body"/>
          </p:nvPr>
        </p:nvSpPr>
        <p:spPr>
          <a:xfrm>
            <a:off x="457200" y="1028700"/>
            <a:ext cx="82296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302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–"/>
              <a:defRPr i="0" sz="1600" u="none" cap="none" strike="noStrike">
                <a:solidFill>
                  <a:srgbClr val="535353"/>
                </a:solidFill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–"/>
              <a:defRPr i="0" sz="1600" u="none" cap="none" strike="noStrike">
                <a:solidFill>
                  <a:srgbClr val="535353"/>
                </a:solidFill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»"/>
              <a:defRPr i="0" sz="1600" u="none" cap="none" strike="noStrike">
                <a:solidFill>
                  <a:srgbClr val="535353"/>
                </a:solidFill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ing Only">
  <p:cSld name="Content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0"/>
          <p:cNvSpPr txBox="1"/>
          <p:nvPr>
            <p:ph type="title"/>
          </p:nvPr>
        </p:nvSpPr>
        <p:spPr>
          <a:xfrm>
            <a:off x="457200" y="457200"/>
            <a:ext cx="822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None/>
              <a:defRPr i="0" u="none" cap="none" strike="noStrike">
                <a:solidFill>
                  <a:srgbClr val="535353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(Design)" showMasterSp="0">
  <p:cSld name="Opening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Google Shape;69;p21"/>
          <p:cNvCxnSpPr/>
          <p:nvPr/>
        </p:nvCxnSpPr>
        <p:spPr>
          <a:xfrm>
            <a:off x="914389" y="2286006"/>
            <a:ext cx="2625900" cy="0"/>
          </a:xfrm>
          <a:prstGeom prst="straightConnector1">
            <a:avLst/>
          </a:prstGeom>
          <a:noFill/>
          <a:ln cap="flat" cmpd="sng" w="25400">
            <a:solidFill>
              <a:srgbClr val="75C36E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70" name="Google Shape;70;p21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C36E"/>
              </a:buClr>
              <a:buSzPts val="3000"/>
              <a:buNone/>
              <a:defRPr i="0" sz="3000" u="none" cap="none" strike="noStrike">
                <a:solidFill>
                  <a:srgbClr val="75C36E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1" name="Google Shape;71;p21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indent="-330200" lvl="0" marL="457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 b="1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8pPr>
            <a:lvl9pPr indent="-330200" lvl="8" marL="41148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">
          <p15:clr>
            <a:srgbClr val="F9AD4C"/>
          </p15:clr>
        </p15:guide>
        <p15:guide id="2" orient="horz" pos="1692">
          <p15:clr>
            <a:srgbClr val="F9AD4C"/>
          </p15:clr>
        </p15:guide>
        <p15:guide id="3" orient="horz" pos="1368">
          <p15:clr>
            <a:srgbClr val="F9AD4C"/>
          </p15:clr>
        </p15:guide>
        <p15:guide id="4" orient="horz" pos="1152">
          <p15:clr>
            <a:srgbClr val="F9AD4C"/>
          </p15:clr>
        </p15:guide>
        <p15:guide id="5" orient="horz" pos="1512">
          <p15:clr>
            <a:srgbClr val="F9AD4C"/>
          </p15:clr>
        </p15:guide>
        <p15:guide id="6" pos="2235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(Programming)" showMasterSp="0">
  <p:cSld name="Opening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Google Shape;73;p22"/>
          <p:cNvCxnSpPr/>
          <p:nvPr/>
        </p:nvCxnSpPr>
        <p:spPr>
          <a:xfrm>
            <a:off x="914389" y="2286006"/>
            <a:ext cx="2625900" cy="0"/>
          </a:xfrm>
          <a:prstGeom prst="straightConnector1">
            <a:avLst/>
          </a:prstGeom>
          <a:noFill/>
          <a:ln cap="flat" cmpd="sng" w="25400">
            <a:solidFill>
              <a:srgbClr val="6191C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74" name="Google Shape;74;p22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91C2"/>
              </a:buClr>
              <a:buSzPts val="3000"/>
              <a:buNone/>
              <a:defRPr i="0" sz="3000" u="none" cap="none" strike="noStrike">
                <a:solidFill>
                  <a:srgbClr val="6191C2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5" name="Google Shape;75;p22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indent="-330200" lvl="0" marL="457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 b="1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8pPr>
            <a:lvl9pPr indent="-330200" lvl="8" marL="41148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">
          <p15:clr>
            <a:srgbClr val="F9AD4C"/>
          </p15:clr>
        </p15:guide>
        <p15:guide id="2" orient="horz" pos="1692">
          <p15:clr>
            <a:srgbClr val="F9AD4C"/>
          </p15:clr>
        </p15:guide>
        <p15:guide id="3" orient="horz" pos="1368">
          <p15:clr>
            <a:srgbClr val="F9AD4C"/>
          </p15:clr>
        </p15:guide>
        <p15:guide id="4" orient="horz" pos="1152">
          <p15:clr>
            <a:srgbClr val="F9AD4C"/>
          </p15:clr>
        </p15:guide>
        <p15:guide id="5" orient="horz" pos="1512">
          <p15:clr>
            <a:srgbClr val="F9AD4C"/>
          </p15:clr>
        </p15:guide>
        <p15:guide id="6" pos="2235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eaker">
  <p:cSld name="CUSTOM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Google Shape;77;p23"/>
          <p:cNvCxnSpPr/>
          <p:nvPr/>
        </p:nvCxnSpPr>
        <p:spPr>
          <a:xfrm>
            <a:off x="2560359" y="2855414"/>
            <a:ext cx="4025400" cy="0"/>
          </a:xfrm>
          <a:prstGeom prst="straightConnector1">
            <a:avLst/>
          </a:prstGeom>
          <a:noFill/>
          <a:ln cap="flat" cmpd="sng" w="25400">
            <a:solidFill>
              <a:srgbClr val="75C36E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78" name="Google Shape;78;p23"/>
          <p:cNvSpPr txBox="1"/>
          <p:nvPr>
            <p:ph type="title"/>
          </p:nvPr>
        </p:nvSpPr>
        <p:spPr>
          <a:xfrm>
            <a:off x="2560350" y="2057400"/>
            <a:ext cx="4023300" cy="3384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79" name="Google Shape;79;p23"/>
          <p:cNvSpPr txBox="1"/>
          <p:nvPr>
            <p:ph idx="1" type="subTitle"/>
          </p:nvPr>
        </p:nvSpPr>
        <p:spPr>
          <a:xfrm>
            <a:off x="2558350" y="2395725"/>
            <a:ext cx="4025400" cy="3522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spcBef>
                <a:spcPts val="40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" name="Google Shape;80;p23"/>
          <p:cNvSpPr txBox="1"/>
          <p:nvPr>
            <p:ph idx="2" type="body"/>
          </p:nvPr>
        </p:nvSpPr>
        <p:spPr>
          <a:xfrm>
            <a:off x="2560350" y="2971800"/>
            <a:ext cx="4023300" cy="12573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30200" lvl="0" marL="4572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 algn="ctr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2pPr>
            <a:lvl3pPr indent="-330200" lvl="2" marL="13716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 algn="ctr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4pPr>
            <a:lvl5pPr indent="-330200" lvl="4" marL="2286000" rtl="0" algn="ctr">
              <a:spcBef>
                <a:spcPts val="400"/>
              </a:spcBef>
              <a:spcAft>
                <a:spcPts val="0"/>
              </a:spcAft>
              <a:buSzPts val="1600"/>
              <a:buChar char="»"/>
              <a:defRPr/>
            </a:lvl5pPr>
            <a:lvl6pPr indent="-330200" lvl="5" marL="27432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24">
          <p15:clr>
            <a:srgbClr val="F9AD4C"/>
          </p15:clr>
        </p15:guide>
        <p15:guide id="2" orient="horz" pos="1296">
          <p15:clr>
            <a:srgbClr val="F9AD4C"/>
          </p15:clr>
        </p15:guide>
        <p15:guide id="3" orient="horz" pos="1509">
          <p15:clr>
            <a:srgbClr val="F9AD4C"/>
          </p15:clr>
        </p15:guide>
        <p15:guide id="4" orient="horz" pos="1731">
          <p15:clr>
            <a:srgbClr val="F9AD4C"/>
          </p15:clr>
        </p15:guide>
        <p15:guide id="5" orient="horz" pos="1872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457200"/>
            <a:ext cx="822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Karla"/>
              <a:buNone/>
              <a:defRPr b="1" i="0" sz="24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0" lvl="1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028700"/>
            <a:ext cx="82296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–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–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»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53" name="Google Shape;53;p13"/>
          <p:cNvSpPr/>
          <p:nvPr/>
        </p:nvSpPr>
        <p:spPr>
          <a:xfrm>
            <a:off x="5989375" y="4462275"/>
            <a:ext cx="26517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C36E"/>
              </a:buClr>
              <a:buFont typeface="Helvetica Neue"/>
              <a:buNone/>
            </a:pPr>
            <a:r>
              <a:rPr b="1" lang="en" sz="120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Web Design DeCal  </a:t>
            </a:r>
            <a:r>
              <a:rPr lang="en" sz="120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Spring 2019</a:t>
            </a:r>
            <a:endParaRPr sz="1200">
              <a:solidFill>
                <a:srgbClr val="CCCCCC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transition>
    <p:push dir="r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9900FF"/>
          </p15:clr>
        </p15:guide>
        <p15:guide id="2" pos="5472">
          <p15:clr>
            <a:srgbClr val="9900FF"/>
          </p15:clr>
        </p15:guide>
        <p15:guide id="3" orient="horz" pos="288">
          <p15:clr>
            <a:srgbClr val="9900FF"/>
          </p15:clr>
        </p15:guide>
        <p15:guide id="4" orient="horz" pos="2955">
          <p15:clr>
            <a:srgbClr val="9900FF"/>
          </p15:clr>
        </p15:guide>
        <p15:guide id="5" orient="horz" pos="2811">
          <p15:clr>
            <a:srgbClr val="F06B4A"/>
          </p15:clr>
        </p15:guide>
        <p15:guide id="6" orient="horz" pos="576">
          <p15:clr>
            <a:srgbClr val="F06B4A"/>
          </p15:clr>
        </p15:guide>
        <p15:guide id="7" orient="horz" pos="648">
          <p15:clr>
            <a:srgbClr val="F06B4A"/>
          </p15:clr>
        </p15:guide>
        <p15:guide id="8" pos="2909">
          <p15:clr>
            <a:srgbClr val="F06B4A"/>
          </p15:clr>
        </p15:guide>
        <p15:guide id="9" pos="1613">
          <p15:clr>
            <a:srgbClr val="F06B4A"/>
          </p15:clr>
        </p15:guide>
        <p15:guide id="10" pos="4147">
          <p15:clr>
            <a:srgbClr val="F06B4A"/>
          </p15:clr>
        </p15:guide>
        <p15:guide id="11" pos="2851">
          <p15:clr>
            <a:srgbClr val="F06B4A"/>
          </p15:clr>
        </p15:guide>
        <p15:guide id="12" pos="1555">
          <p15:clr>
            <a:srgbClr val="F06B4A"/>
          </p15:clr>
        </p15:guide>
        <p15:guide id="13" pos="4205">
          <p15:clr>
            <a:srgbClr val="F06B4A"/>
          </p15:clr>
        </p15:guide>
        <p15:guide id="14" orient="horz" pos="2664">
          <p15:clr>
            <a:srgbClr val="F06B4A"/>
          </p15:clr>
        </p15:guide>
        <p15:guide id="15" pos="317">
          <p15:clr>
            <a:srgbClr val="F06B4A"/>
          </p15:clr>
        </p15:guide>
        <p15:guide id="16" pos="5443">
          <p15:clr>
            <a:srgbClr val="F06B4A"/>
          </p15:clr>
        </p15:guide>
        <p15:guide id="17" pos="1987">
          <p15:clr>
            <a:srgbClr val="F06B4A"/>
          </p15:clr>
        </p15:guide>
        <p15:guide id="18" pos="2043">
          <p15:clr>
            <a:srgbClr val="F06B4A"/>
          </p15:clr>
        </p15:guide>
        <p15:guide id="19" pos="3715">
          <p15:clr>
            <a:srgbClr val="F06B4A"/>
          </p15:clr>
        </p15:guide>
        <p15:guide id="20" pos="3773">
          <p15:clr>
            <a:srgbClr val="F06B4A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caniuse.com" TargetMode="External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whatismyscreenresolution.com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ww.youtube.com/watch?v=NUMa0QkPzns&amp;list=PLJ8cMiYb3G5eD0M1Bfm6lvHy5BR6hoY8X" TargetMode="External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4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Responsive Design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4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Week 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3"/>
          <p:cNvSpPr txBox="1"/>
          <p:nvPr>
            <p:ph type="title"/>
          </p:nvPr>
        </p:nvSpPr>
        <p:spPr>
          <a:xfrm>
            <a:off x="457200" y="457200"/>
            <a:ext cx="82296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Responsive Web Design </a:t>
            </a:r>
            <a:endParaRPr/>
          </a:p>
        </p:txBody>
      </p:sp>
      <p:sp>
        <p:nvSpPr>
          <p:cNvPr id="142" name="Google Shape;142;p33"/>
          <p:cNvSpPr txBox="1"/>
          <p:nvPr>
            <p:ph idx="1" type="body"/>
          </p:nvPr>
        </p:nvSpPr>
        <p:spPr>
          <a:xfrm>
            <a:off x="457200" y="1028700"/>
            <a:ext cx="82296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Karla"/>
              <a:buChar char="•"/>
            </a:pPr>
            <a:r>
              <a:rPr lang="en" sz="1800">
                <a:solidFill>
                  <a:schemeClr val="lt2"/>
                </a:solidFill>
              </a:rPr>
              <a:t>“Designing websites for multiple screen sizes and devices, so that there is an optimal experience for every user at every possible size.”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Karla"/>
              <a:buChar char="•"/>
            </a:pPr>
            <a:r>
              <a:rPr lang="en" sz="1800">
                <a:solidFill>
                  <a:schemeClr val="lt2"/>
                </a:solidFill>
              </a:rPr>
              <a:t>Responsive design deals with: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Karla"/>
              <a:buChar char="–"/>
            </a:pPr>
            <a:r>
              <a:rPr lang="en" sz="1800">
                <a:solidFill>
                  <a:schemeClr val="lt2"/>
                </a:solidFill>
              </a:rPr>
              <a:t>Browser compatibility 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Karla"/>
              <a:buChar char="–"/>
            </a:pPr>
            <a:r>
              <a:rPr lang="en" sz="1800">
                <a:solidFill>
                  <a:schemeClr val="lt2"/>
                </a:solidFill>
              </a:rPr>
              <a:t>Screen resolutions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Karla"/>
              <a:buChar char="–"/>
            </a:pPr>
            <a:r>
              <a:rPr lang="en" sz="1800">
                <a:solidFill>
                  <a:schemeClr val="lt2"/>
                </a:solidFill>
              </a:rPr>
              <a:t>Mobile compatibility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Karla"/>
              <a:buChar char="•"/>
            </a:pPr>
            <a:r>
              <a:rPr lang="en" sz="1800">
                <a:solidFill>
                  <a:schemeClr val="lt2"/>
                </a:solidFill>
              </a:rPr>
              <a:t>We will be exploring each of these aspects today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4"/>
          <p:cNvSpPr txBox="1"/>
          <p:nvPr>
            <p:ph type="title"/>
          </p:nvPr>
        </p:nvSpPr>
        <p:spPr>
          <a:xfrm>
            <a:off x="457200" y="1035450"/>
            <a:ext cx="82296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Issue 1: Browser Compatibility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457200" y="457200"/>
            <a:ext cx="82296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Browser Compatibility</a:t>
            </a:r>
            <a:endParaRPr/>
          </a:p>
        </p:txBody>
      </p:sp>
      <p:sp>
        <p:nvSpPr>
          <p:cNvPr id="153" name="Google Shape;153;p35"/>
          <p:cNvSpPr txBox="1"/>
          <p:nvPr>
            <p:ph idx="1" type="body"/>
          </p:nvPr>
        </p:nvSpPr>
        <p:spPr>
          <a:xfrm>
            <a:off x="457200" y="1028700"/>
            <a:ext cx="82296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Karla"/>
              <a:buChar char="•"/>
            </a:pPr>
            <a:r>
              <a:rPr lang="en" sz="2000">
                <a:solidFill>
                  <a:schemeClr val="lt2"/>
                </a:solidFill>
              </a:rPr>
              <a:t>The ability of a website to function “as expected” on any web browser (including IE)</a:t>
            </a:r>
            <a:endParaRPr sz="20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lt2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Karla"/>
              <a:buChar char="•"/>
            </a:pPr>
            <a:r>
              <a:rPr lang="en" sz="2000">
                <a:solidFill>
                  <a:schemeClr val="lt2"/>
                </a:solidFill>
              </a:rPr>
              <a:t>Browsers have different rendering engines, which is the component that displays the HTML and CSS onto the screen</a:t>
            </a:r>
            <a:endParaRPr sz="2000">
              <a:solidFill>
                <a:schemeClr val="lt2"/>
              </a:solidFill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Karla"/>
              <a:buChar char="–"/>
            </a:pPr>
            <a:r>
              <a:rPr lang="en" sz="2000">
                <a:solidFill>
                  <a:schemeClr val="lt2"/>
                </a:solidFill>
              </a:rPr>
              <a:t>As a result, each browser interprets your code differently 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type="title"/>
          </p:nvPr>
        </p:nvSpPr>
        <p:spPr>
          <a:xfrm>
            <a:off x="457200" y="457200"/>
            <a:ext cx="82296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Dotted Border Differences</a:t>
            </a:r>
            <a:endParaRPr/>
          </a:p>
        </p:txBody>
      </p:sp>
      <p:pic>
        <p:nvPicPr>
          <p:cNvPr id="159" name="Google Shape;15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963" y="1163300"/>
            <a:ext cx="7056624" cy="30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7"/>
          <p:cNvSpPr txBox="1"/>
          <p:nvPr>
            <p:ph type="title"/>
          </p:nvPr>
        </p:nvSpPr>
        <p:spPr>
          <a:xfrm>
            <a:off x="457200" y="457200"/>
            <a:ext cx="82296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Vendor Prefixes</a:t>
            </a:r>
            <a:endParaRPr/>
          </a:p>
        </p:txBody>
      </p:sp>
      <p:pic>
        <p:nvPicPr>
          <p:cNvPr id="165" name="Google Shape;165;p37"/>
          <p:cNvPicPr preferRelativeResize="0"/>
          <p:nvPr/>
        </p:nvPicPr>
        <p:blipFill rotWithShape="1">
          <a:blip r:embed="rId3">
            <a:alphaModFix/>
          </a:blip>
          <a:srcRect b="0" l="0" r="24311" t="0"/>
          <a:stretch/>
        </p:blipFill>
        <p:spPr>
          <a:xfrm>
            <a:off x="1679286" y="1134125"/>
            <a:ext cx="5876878" cy="309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8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u="sng">
                <a:hlinkClick r:id="rId3"/>
              </a:rPr>
              <a:t>caniuse.com</a:t>
            </a:r>
            <a:r>
              <a:rPr lang="en"/>
              <a:t>— Great resource!</a:t>
            </a:r>
            <a:endParaRPr/>
          </a:p>
        </p:txBody>
      </p:sp>
      <p:pic>
        <p:nvPicPr>
          <p:cNvPr id="171" name="Google Shape;171;p38"/>
          <p:cNvPicPr preferRelativeResize="0"/>
          <p:nvPr/>
        </p:nvPicPr>
        <p:blipFill rotWithShape="1">
          <a:blip r:embed="rId4">
            <a:alphaModFix/>
          </a:blip>
          <a:srcRect b="6611" l="0" r="0" t="0"/>
          <a:stretch/>
        </p:blipFill>
        <p:spPr>
          <a:xfrm>
            <a:off x="642950" y="301375"/>
            <a:ext cx="7858099" cy="368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9"/>
          <p:cNvSpPr txBox="1"/>
          <p:nvPr>
            <p:ph type="title"/>
          </p:nvPr>
        </p:nvSpPr>
        <p:spPr>
          <a:xfrm>
            <a:off x="457200" y="457200"/>
            <a:ext cx="82296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Vendor Prefixes — Limitations</a:t>
            </a:r>
            <a:endParaRPr/>
          </a:p>
        </p:txBody>
      </p:sp>
      <p:sp>
        <p:nvSpPr>
          <p:cNvPr id="177" name="Google Shape;177;p39"/>
          <p:cNvSpPr txBox="1"/>
          <p:nvPr>
            <p:ph idx="1" type="body"/>
          </p:nvPr>
        </p:nvSpPr>
        <p:spPr>
          <a:xfrm>
            <a:off x="457200" y="1028700"/>
            <a:ext cx="82296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Lato"/>
              <a:buChar char="•"/>
            </a:pPr>
            <a:r>
              <a:rPr lang="en" sz="2000">
                <a:solidFill>
                  <a:schemeClr val="lt2"/>
                </a:solidFill>
              </a:rPr>
              <a:t>Commonly use vendor prefixes for simple things (linear gradients, transitions, etc.)</a:t>
            </a:r>
            <a:endParaRPr sz="2000">
              <a:solidFill>
                <a:schemeClr val="lt2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Lato"/>
              <a:buChar char="•"/>
            </a:pPr>
            <a:r>
              <a:rPr lang="en" sz="2000">
                <a:solidFill>
                  <a:schemeClr val="lt2"/>
                </a:solidFill>
              </a:rPr>
              <a:t>Instead of vendor prefixes, major browsers are moving away from prefixes and toward @supports or feature queries.</a:t>
            </a:r>
            <a:endParaRPr sz="2000">
              <a:solidFill>
                <a:schemeClr val="lt2"/>
              </a:solidFill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Lato"/>
              <a:buChar char="–"/>
            </a:pPr>
            <a:r>
              <a:rPr lang="en" sz="2000">
                <a:solidFill>
                  <a:schemeClr val="lt2"/>
                </a:solidFill>
              </a:rPr>
              <a:t>Not really in the scope of this class, but feel free to research on your own!</a:t>
            </a:r>
            <a:endParaRPr sz="2000"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0"/>
          <p:cNvSpPr txBox="1"/>
          <p:nvPr>
            <p:ph type="title"/>
          </p:nvPr>
        </p:nvSpPr>
        <p:spPr>
          <a:xfrm>
            <a:off x="457200" y="1035450"/>
            <a:ext cx="82296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Issue 2: Screen Resolutions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1"/>
          <p:cNvSpPr txBox="1"/>
          <p:nvPr>
            <p:ph type="title"/>
          </p:nvPr>
        </p:nvSpPr>
        <p:spPr>
          <a:xfrm>
            <a:off x="457200" y="457200"/>
            <a:ext cx="82296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Screen Res, y’all</a:t>
            </a:r>
            <a:endParaRPr/>
          </a:p>
        </p:txBody>
      </p:sp>
      <p:sp>
        <p:nvSpPr>
          <p:cNvPr id="188" name="Google Shape;188;p41"/>
          <p:cNvSpPr txBox="1"/>
          <p:nvPr>
            <p:ph idx="1" type="body"/>
          </p:nvPr>
        </p:nvSpPr>
        <p:spPr>
          <a:xfrm>
            <a:off x="457200" y="1028700"/>
            <a:ext cx="82296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Karla"/>
              <a:buChar char="•"/>
            </a:pPr>
            <a:r>
              <a:rPr lang="en" sz="1800">
                <a:solidFill>
                  <a:schemeClr val="lt2"/>
                </a:solidFill>
              </a:rPr>
              <a:t>Resolution: how many pixels your screen can display horizontally and vertically 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Karla"/>
              <a:buChar char="–"/>
            </a:pPr>
            <a:r>
              <a:rPr lang="en" sz="1800" u="sng">
                <a:hlinkClick r:id="rId3"/>
              </a:rPr>
              <a:t>whatismyscreenresolution.com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Karla"/>
              <a:buChar char="•"/>
            </a:pPr>
            <a:r>
              <a:rPr lang="en" sz="1800">
                <a:solidFill>
                  <a:schemeClr val="lt2"/>
                </a:solidFill>
              </a:rPr>
              <a:t>Not all users will view your website on devices with the same screen resolution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Karla"/>
              <a:buChar char="–"/>
            </a:pPr>
            <a:r>
              <a:rPr lang="en" sz="1800">
                <a:solidFill>
                  <a:schemeClr val="lt2"/>
                </a:solidFill>
              </a:rPr>
              <a:t>13” Macbook Pro vs 15” Macbook Pro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Karla"/>
              <a:buChar char="•"/>
            </a:pPr>
            <a:r>
              <a:rPr lang="en" sz="1800">
                <a:solidFill>
                  <a:schemeClr val="lt2"/>
                </a:solidFill>
              </a:rPr>
              <a:t>Changing the size of your browser window also affects how your website looks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2"/>
          <p:cNvSpPr txBox="1"/>
          <p:nvPr>
            <p:ph type="title"/>
          </p:nvPr>
        </p:nvSpPr>
        <p:spPr>
          <a:xfrm>
            <a:off x="457200" y="457200"/>
            <a:ext cx="82296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Screen Res, y’all</a:t>
            </a:r>
            <a:endParaRPr/>
          </a:p>
        </p:txBody>
      </p:sp>
      <p:sp>
        <p:nvSpPr>
          <p:cNvPr id="194" name="Google Shape;194;p42"/>
          <p:cNvSpPr txBox="1"/>
          <p:nvPr>
            <p:ph idx="1" type="body"/>
          </p:nvPr>
        </p:nvSpPr>
        <p:spPr>
          <a:xfrm>
            <a:off x="457200" y="1028700"/>
            <a:ext cx="82296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Karla"/>
              <a:buChar char="•"/>
            </a:pPr>
            <a:r>
              <a:rPr lang="en" sz="2000">
                <a:solidFill>
                  <a:schemeClr val="lt2"/>
                </a:solidFill>
              </a:rPr>
              <a:t>Use containers to make your content fit a certain size</a:t>
            </a:r>
            <a:endParaRPr sz="2000">
              <a:solidFill>
                <a:schemeClr val="lt2"/>
              </a:solidFill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Karla"/>
              <a:buChar char="–"/>
            </a:pPr>
            <a:r>
              <a:rPr lang="en" sz="2000">
                <a:solidFill>
                  <a:schemeClr val="lt2"/>
                </a:solidFill>
              </a:rPr>
              <a:t>Using a container size of ~1024x768 is ideal:</a:t>
            </a:r>
            <a:endParaRPr sz="2000">
              <a:solidFill>
                <a:schemeClr val="lt2"/>
              </a:solidFill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Karla"/>
              <a:buChar char="–"/>
            </a:pPr>
            <a:r>
              <a:rPr lang="en" sz="2000">
                <a:solidFill>
                  <a:schemeClr val="lt2"/>
                </a:solidFill>
              </a:rPr>
              <a:t>All screen resolutions greater than or equal the size of the container will have a good viewing experience</a:t>
            </a:r>
            <a:endParaRPr sz="2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5"/>
          <p:cNvSpPr txBox="1"/>
          <p:nvPr>
            <p:ph type="title"/>
          </p:nvPr>
        </p:nvSpPr>
        <p:spPr>
          <a:xfrm>
            <a:off x="457200" y="457200"/>
            <a:ext cx="82296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of the Internet</a:t>
            </a:r>
            <a:endParaRPr/>
          </a:p>
        </p:txBody>
      </p:sp>
      <p:sp>
        <p:nvSpPr>
          <p:cNvPr id="92" name="Google Shape;92;p25"/>
          <p:cNvSpPr txBox="1"/>
          <p:nvPr>
            <p:ph idx="1" type="body"/>
          </p:nvPr>
        </p:nvSpPr>
        <p:spPr>
          <a:xfrm>
            <a:off x="457200" y="1028700"/>
            <a:ext cx="82296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Karla"/>
              <a:buChar char="•"/>
            </a:pPr>
            <a:r>
              <a:rPr lang="en" sz="1800">
                <a:solidFill>
                  <a:schemeClr val="lt2"/>
                </a:solidFill>
              </a:rPr>
              <a:t>Nearly 3.5 billion people have access to the internet today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Karla"/>
              <a:buChar char="•"/>
            </a:pPr>
            <a:r>
              <a:rPr lang="en" sz="1800">
                <a:solidFill>
                  <a:schemeClr val="lt2"/>
                </a:solidFill>
              </a:rPr>
              <a:t>Internet is accessible from all kinds of devices including: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Karla"/>
              <a:buChar char="–"/>
            </a:pPr>
            <a:r>
              <a:rPr lang="en" sz="1800">
                <a:solidFill>
                  <a:schemeClr val="lt2"/>
                </a:solidFill>
              </a:rPr>
              <a:t>Laptops and Desktops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Karla"/>
              <a:buChar char="–"/>
            </a:pPr>
            <a:r>
              <a:rPr lang="en" sz="1800">
                <a:solidFill>
                  <a:schemeClr val="lt2"/>
                </a:solidFill>
              </a:rPr>
              <a:t>Tablets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Karla"/>
              <a:buChar char="–"/>
            </a:pPr>
            <a:r>
              <a:rPr lang="en" sz="1800">
                <a:solidFill>
                  <a:schemeClr val="lt2"/>
                </a:solidFill>
              </a:rPr>
              <a:t>Smartphones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Karla"/>
              <a:buChar char="–"/>
            </a:pPr>
            <a:r>
              <a:rPr lang="en" sz="1800">
                <a:solidFill>
                  <a:schemeClr val="lt2"/>
                </a:solidFill>
              </a:rPr>
              <a:t>Game consoles 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Karla"/>
              <a:buChar char="–"/>
            </a:pPr>
            <a:r>
              <a:rPr lang="en" sz="1800">
                <a:solidFill>
                  <a:schemeClr val="lt2"/>
                </a:solidFill>
              </a:rPr>
              <a:t>Smartwatches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Karla"/>
              <a:buChar char="–"/>
            </a:pPr>
            <a:r>
              <a:rPr lang="en" sz="1800">
                <a:solidFill>
                  <a:schemeClr val="lt2"/>
                </a:solidFill>
              </a:rPr>
              <a:t>Fridges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Karla"/>
              <a:buChar char="–"/>
            </a:pPr>
            <a:r>
              <a:rPr lang="en" sz="1800">
                <a:solidFill>
                  <a:schemeClr val="lt2"/>
                </a:solidFill>
              </a:rPr>
              <a:t>Microwaves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Karla"/>
              <a:buChar char="•"/>
            </a:pPr>
            <a:r>
              <a:rPr lang="en" sz="1800">
                <a:solidFill>
                  <a:schemeClr val="lt2"/>
                </a:solidFill>
              </a:rPr>
              <a:t>We are in the post-PC era!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3"/>
          <p:cNvSpPr txBox="1"/>
          <p:nvPr>
            <p:ph type="title"/>
          </p:nvPr>
        </p:nvSpPr>
        <p:spPr>
          <a:xfrm>
            <a:off x="457200" y="1035450"/>
            <a:ext cx="82296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chemeClr val="lt2"/>
                </a:solidFill>
              </a:rPr>
              <a:t>Lower Screen Resolutions: </a:t>
            </a:r>
            <a:endParaRPr b="0"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Use CSS Media Queries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4"/>
          <p:cNvSpPr txBox="1"/>
          <p:nvPr>
            <p:ph type="title"/>
          </p:nvPr>
        </p:nvSpPr>
        <p:spPr>
          <a:xfrm>
            <a:off x="457200" y="1035450"/>
            <a:ext cx="82296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Issue 3: Mobile Compatibility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5"/>
          <p:cNvSpPr txBox="1"/>
          <p:nvPr>
            <p:ph type="title"/>
          </p:nvPr>
        </p:nvSpPr>
        <p:spPr>
          <a:xfrm>
            <a:off x="457200" y="457200"/>
            <a:ext cx="82296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Designing for Mobile</a:t>
            </a:r>
            <a:endParaRPr/>
          </a:p>
        </p:txBody>
      </p:sp>
      <p:sp>
        <p:nvSpPr>
          <p:cNvPr id="210" name="Google Shape;210;p45"/>
          <p:cNvSpPr txBox="1"/>
          <p:nvPr>
            <p:ph idx="1" type="body"/>
          </p:nvPr>
        </p:nvSpPr>
        <p:spPr>
          <a:xfrm>
            <a:off x="457200" y="1028700"/>
            <a:ext cx="82296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Karla"/>
              <a:buChar char="•"/>
            </a:pPr>
            <a:r>
              <a:rPr lang="en" sz="2000">
                <a:solidFill>
                  <a:schemeClr val="lt2"/>
                </a:solidFill>
              </a:rPr>
              <a:t>User interfaces for mobile websites are quite different than those for desktop</a:t>
            </a:r>
            <a:endParaRPr sz="20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lt2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Karla"/>
              <a:buChar char="•"/>
            </a:pPr>
            <a:r>
              <a:rPr lang="en" sz="2000">
                <a:solidFill>
                  <a:schemeClr val="lt2"/>
                </a:solidFill>
              </a:rPr>
              <a:t>They differ in three main ways:</a:t>
            </a:r>
            <a:endParaRPr sz="2000">
              <a:solidFill>
                <a:schemeClr val="lt2"/>
              </a:solidFill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Karla"/>
              <a:buChar char="–"/>
            </a:pPr>
            <a:r>
              <a:rPr lang="en" sz="2000">
                <a:solidFill>
                  <a:schemeClr val="lt2"/>
                </a:solidFill>
              </a:rPr>
              <a:t>Screen size</a:t>
            </a:r>
            <a:endParaRPr sz="2000">
              <a:solidFill>
                <a:schemeClr val="lt2"/>
              </a:solidFill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Karla"/>
              <a:buChar char="–"/>
            </a:pPr>
            <a:r>
              <a:rPr lang="en" sz="2000">
                <a:solidFill>
                  <a:schemeClr val="lt2"/>
                </a:solidFill>
              </a:rPr>
              <a:t>Touchscreen capabilities</a:t>
            </a:r>
            <a:endParaRPr sz="2000">
              <a:solidFill>
                <a:schemeClr val="lt2"/>
              </a:solidFill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Karla"/>
              <a:buChar char="–"/>
            </a:pPr>
            <a:r>
              <a:rPr lang="en" sz="2000">
                <a:solidFill>
                  <a:schemeClr val="lt2"/>
                </a:solidFill>
              </a:rPr>
              <a:t>Performance</a:t>
            </a:r>
            <a:endParaRPr sz="2000"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6"/>
          <p:cNvSpPr txBox="1"/>
          <p:nvPr>
            <p:ph type="title"/>
          </p:nvPr>
        </p:nvSpPr>
        <p:spPr>
          <a:xfrm>
            <a:off x="457200" y="457200"/>
            <a:ext cx="82296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Mobile vs Desktop</a:t>
            </a:r>
            <a:endParaRPr/>
          </a:p>
        </p:txBody>
      </p:sp>
      <p:graphicFrame>
        <p:nvGraphicFramePr>
          <p:cNvPr id="216" name="Google Shape;216;p46"/>
          <p:cNvGraphicFramePr/>
          <p:nvPr/>
        </p:nvGraphicFramePr>
        <p:xfrm>
          <a:off x="1732200" y="1313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{3BE8673C-9EA4-4087-8DE0-9E2F3C2E8B08}</a:tableStyleId>
              </a:tblPr>
              <a:tblGrid>
                <a:gridCol w="1658425"/>
                <a:gridCol w="2001750"/>
                <a:gridCol w="2019425"/>
              </a:tblGrid>
              <a:tr h="510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2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Mobile</a:t>
                      </a:r>
                      <a:endParaRPr b="1" sz="1500">
                        <a:solidFill>
                          <a:schemeClr val="lt2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34290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2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Desktop</a:t>
                      </a:r>
                      <a:endParaRPr b="1" sz="1500">
                        <a:solidFill>
                          <a:schemeClr val="lt2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23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2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Screen Size</a:t>
                      </a:r>
                      <a:endParaRPr b="1" sz="1500">
                        <a:solidFill>
                          <a:schemeClr val="lt2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3.5” - 5.5”</a:t>
                      </a:r>
                      <a:endParaRPr sz="1500">
                        <a:solidFill>
                          <a:srgbClr val="FFFFFF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5C36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34290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11” - 30”</a:t>
                      </a:r>
                      <a:endParaRPr sz="1500">
                        <a:solidFill>
                          <a:srgbClr val="FFFFFF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5C36E"/>
                    </a:solidFill>
                  </a:tcPr>
                </a:tc>
              </a:tr>
              <a:tr h="923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2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Input Method</a:t>
                      </a:r>
                      <a:endParaRPr b="1" sz="1500">
                        <a:solidFill>
                          <a:schemeClr val="lt2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34290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Touchscreen</a:t>
                      </a:r>
                      <a:endParaRPr sz="1500">
                        <a:solidFill>
                          <a:srgbClr val="FFFFFF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5C36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Mouse/trackpad</a:t>
                      </a:r>
                      <a:endParaRPr sz="1500">
                        <a:solidFill>
                          <a:srgbClr val="FFFFFF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5C36E"/>
                    </a:solidFill>
                  </a:tcPr>
                </a:tc>
              </a:tr>
              <a:tr h="923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2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Performance</a:t>
                      </a:r>
                      <a:endParaRPr b="1" sz="1500">
                        <a:solidFill>
                          <a:schemeClr val="lt2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34290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Relatively slow</a:t>
                      </a:r>
                      <a:endParaRPr sz="1500">
                        <a:solidFill>
                          <a:srgbClr val="FFFFFF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5C36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34290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Relatively fast</a:t>
                      </a:r>
                      <a:endParaRPr sz="1500">
                        <a:solidFill>
                          <a:srgbClr val="FFFFFF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5C36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7"/>
          <p:cNvSpPr txBox="1"/>
          <p:nvPr>
            <p:ph type="title"/>
          </p:nvPr>
        </p:nvSpPr>
        <p:spPr>
          <a:xfrm>
            <a:off x="457200" y="457200"/>
            <a:ext cx="82296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Screen Size</a:t>
            </a:r>
            <a:endParaRPr/>
          </a:p>
        </p:txBody>
      </p:sp>
      <p:sp>
        <p:nvSpPr>
          <p:cNvPr id="222" name="Google Shape;222;p47"/>
          <p:cNvSpPr txBox="1"/>
          <p:nvPr>
            <p:ph idx="1" type="body"/>
          </p:nvPr>
        </p:nvSpPr>
        <p:spPr>
          <a:xfrm>
            <a:off x="457200" y="1028700"/>
            <a:ext cx="82296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Karla"/>
              <a:buChar char="•"/>
            </a:pPr>
            <a:r>
              <a:rPr lang="en" sz="2000">
                <a:solidFill>
                  <a:schemeClr val="lt2"/>
                </a:solidFill>
              </a:rPr>
              <a:t>Screen size is much, much smaller than on desktop:</a:t>
            </a:r>
            <a:endParaRPr sz="2000">
              <a:solidFill>
                <a:schemeClr val="lt2"/>
              </a:solidFill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Karla"/>
              <a:buChar char="–"/>
            </a:pPr>
            <a:r>
              <a:rPr lang="en" sz="2000">
                <a:solidFill>
                  <a:schemeClr val="lt2"/>
                </a:solidFill>
              </a:rPr>
              <a:t>Focus on the content and tuck everything else away</a:t>
            </a:r>
            <a:endParaRPr sz="20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lt2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Karla"/>
              <a:buChar char="•"/>
            </a:pPr>
            <a:r>
              <a:rPr lang="en" sz="2000">
                <a:solidFill>
                  <a:schemeClr val="lt2"/>
                </a:solidFill>
              </a:rPr>
              <a:t>Due to the restricted space, most UIs should stack elements vertically</a:t>
            </a:r>
            <a:endParaRPr sz="2000">
              <a:solidFill>
                <a:schemeClr val="lt2"/>
              </a:solidFill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Karla"/>
              <a:buChar char="–"/>
            </a:pPr>
            <a:r>
              <a:rPr lang="en" sz="2000">
                <a:solidFill>
                  <a:schemeClr val="lt2"/>
                </a:solidFill>
              </a:rPr>
              <a:t>Helps maximize the width and emphasis on each element</a:t>
            </a:r>
            <a:endParaRPr sz="2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071" y="452525"/>
            <a:ext cx="2382932" cy="4238452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8"/>
          <p:cNvSpPr/>
          <p:nvPr/>
        </p:nvSpPr>
        <p:spPr>
          <a:xfrm>
            <a:off x="1243627" y="1158933"/>
            <a:ext cx="2431200" cy="2666400"/>
          </a:xfrm>
          <a:prstGeom prst="rect">
            <a:avLst/>
          </a:prstGeom>
          <a:noFill/>
          <a:ln cap="flat" cmpd="sng" w="28575">
            <a:solidFill>
              <a:srgbClr val="75C3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48"/>
          <p:cNvSpPr txBox="1"/>
          <p:nvPr/>
        </p:nvSpPr>
        <p:spPr>
          <a:xfrm>
            <a:off x="4141375" y="1770450"/>
            <a:ext cx="4745100" cy="16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Karla"/>
              <a:buChar char="•"/>
            </a:pPr>
            <a:r>
              <a:rPr lang="en" sz="1800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Restrict your use of position: fixed elements</a:t>
            </a:r>
            <a:endParaRPr sz="1800"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Karla"/>
              <a:buChar char="–"/>
            </a:pPr>
            <a:r>
              <a:rPr lang="en" sz="1800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They reduce space for content</a:t>
            </a:r>
            <a:endParaRPr sz="1800"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Karla"/>
              <a:buChar char="•"/>
            </a:pPr>
            <a:r>
              <a:rPr lang="en" sz="1800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Top bar and ad at the bottom are fixed, leaving less space for content</a:t>
            </a:r>
            <a:endParaRPr sz="1800"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9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We mostly use our mobile phones one-handed </a:t>
            </a:r>
            <a:endParaRPr/>
          </a:p>
        </p:txBody>
      </p:sp>
      <p:pic>
        <p:nvPicPr>
          <p:cNvPr id="235" name="Google Shape;23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61100"/>
            <a:ext cx="7620000" cy="41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0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Reachability has physical limits</a:t>
            </a:r>
            <a:endParaRPr/>
          </a:p>
        </p:txBody>
      </p:sp>
      <p:pic>
        <p:nvPicPr>
          <p:cNvPr id="241" name="Google Shape;24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3913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1"/>
          <p:cNvSpPr txBox="1"/>
          <p:nvPr>
            <p:ph type="title"/>
          </p:nvPr>
        </p:nvSpPr>
        <p:spPr>
          <a:xfrm>
            <a:off x="457200" y="457200"/>
            <a:ext cx="82296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Touch Screen</a:t>
            </a:r>
            <a:endParaRPr/>
          </a:p>
        </p:txBody>
      </p:sp>
      <p:sp>
        <p:nvSpPr>
          <p:cNvPr id="247" name="Google Shape;247;p51"/>
          <p:cNvSpPr txBox="1"/>
          <p:nvPr/>
        </p:nvSpPr>
        <p:spPr>
          <a:xfrm>
            <a:off x="457200" y="1313350"/>
            <a:ext cx="4988100" cy="3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Karla"/>
              <a:buChar char="•"/>
            </a:pPr>
            <a:r>
              <a:rPr lang="en" sz="2000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Thumbs are less precise than cursors</a:t>
            </a:r>
            <a:endParaRPr sz="2000"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Karla"/>
              <a:buChar char="–"/>
            </a:pPr>
            <a:r>
              <a:rPr lang="en" sz="2000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Add padding to accommodate for the size of people’s thumbs</a:t>
            </a:r>
            <a:endParaRPr sz="2000"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Karla"/>
              <a:buChar char="•"/>
            </a:pPr>
            <a:r>
              <a:rPr lang="en" sz="2000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Commonly used buttons should be placed at the bottom of the screen: Improves reachability </a:t>
            </a:r>
            <a:endParaRPr sz="2000"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48" name="Google Shape;248;p51"/>
          <p:cNvPicPr preferRelativeResize="0"/>
          <p:nvPr/>
        </p:nvPicPr>
        <p:blipFill rotWithShape="1">
          <a:blip r:embed="rId3">
            <a:alphaModFix/>
          </a:blip>
          <a:srcRect b="4701" l="51838" r="3903" t="3284"/>
          <a:stretch/>
        </p:blipFill>
        <p:spPr>
          <a:xfrm>
            <a:off x="5674750" y="513150"/>
            <a:ext cx="2772526" cy="426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2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Lyft — Effective mobile reachability</a:t>
            </a:r>
            <a:endParaRPr/>
          </a:p>
        </p:txBody>
      </p:sp>
      <p:pic>
        <p:nvPicPr>
          <p:cNvPr id="254" name="Google Shape;25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2100" y="143675"/>
            <a:ext cx="5959804" cy="415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3825" y="215675"/>
            <a:ext cx="5447800" cy="40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3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iOS Human Interface Guidelines Reachability Solution (2014)</a:t>
            </a:r>
            <a:endParaRPr/>
          </a:p>
        </p:txBody>
      </p:sp>
      <p:pic>
        <p:nvPicPr>
          <p:cNvPr id="260" name="Google Shape;26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325" y="152400"/>
            <a:ext cx="7390803" cy="4157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4"/>
          <p:cNvSpPr txBox="1"/>
          <p:nvPr>
            <p:ph type="title"/>
          </p:nvPr>
        </p:nvSpPr>
        <p:spPr>
          <a:xfrm>
            <a:off x="457200" y="457200"/>
            <a:ext cx="82296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Performance</a:t>
            </a:r>
            <a:endParaRPr/>
          </a:p>
        </p:txBody>
      </p:sp>
      <p:sp>
        <p:nvSpPr>
          <p:cNvPr id="266" name="Google Shape;266;p54"/>
          <p:cNvSpPr txBox="1"/>
          <p:nvPr/>
        </p:nvSpPr>
        <p:spPr>
          <a:xfrm>
            <a:off x="457200" y="1313350"/>
            <a:ext cx="8229600" cy="3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Karla"/>
              <a:buChar char="•"/>
            </a:pPr>
            <a:r>
              <a:rPr lang="en" sz="20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Rendering performance on mobile is roughly half that of desktop</a:t>
            </a:r>
            <a:endParaRPr sz="20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Karla"/>
              <a:buChar char="–"/>
            </a:pPr>
            <a:r>
              <a:rPr lang="en" sz="20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This causes mobile websites to be slow</a:t>
            </a:r>
            <a:endParaRPr sz="20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Karla"/>
              <a:buChar char="•"/>
            </a:pPr>
            <a:r>
              <a:rPr lang="en" sz="20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Minimize heavy JavaScript front-end manipulation</a:t>
            </a:r>
            <a:endParaRPr sz="20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Karla"/>
              <a:buChar char="•"/>
            </a:pPr>
            <a:r>
              <a:rPr lang="en" sz="20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Minimize use of transitions, animations, hover effects, etc.   </a:t>
            </a:r>
            <a:endParaRPr sz="20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Karla"/>
              <a:buChar char="•"/>
            </a:pPr>
            <a:r>
              <a:rPr lang="en" sz="20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Mobile UIs should be as simple as “click and scroll”</a:t>
            </a:r>
            <a:endParaRPr sz="20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5"/>
          <p:cNvSpPr txBox="1"/>
          <p:nvPr>
            <p:ph type="title"/>
          </p:nvPr>
        </p:nvSpPr>
        <p:spPr>
          <a:xfrm>
            <a:off x="457200" y="1035450"/>
            <a:ext cx="82296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Solution: Mobile-First Design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6"/>
          <p:cNvSpPr txBox="1"/>
          <p:nvPr>
            <p:ph type="title"/>
          </p:nvPr>
        </p:nvSpPr>
        <p:spPr>
          <a:xfrm>
            <a:off x="457200" y="457200"/>
            <a:ext cx="82296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Performance</a:t>
            </a:r>
            <a:endParaRPr/>
          </a:p>
        </p:txBody>
      </p:sp>
      <p:sp>
        <p:nvSpPr>
          <p:cNvPr id="277" name="Google Shape;277;p56"/>
          <p:cNvSpPr txBox="1"/>
          <p:nvPr/>
        </p:nvSpPr>
        <p:spPr>
          <a:xfrm>
            <a:off x="457200" y="1313350"/>
            <a:ext cx="8229600" cy="31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Karla"/>
              <a:buChar char="•"/>
            </a:pPr>
            <a:r>
              <a:rPr lang="en" sz="20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It’s harder to squash things down fit more things in smaller space than opening things up and adding more things to fill a larger space </a:t>
            </a:r>
            <a:endParaRPr sz="20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Karla"/>
              <a:buChar char="•"/>
            </a:pPr>
            <a:r>
              <a:rPr lang="en" sz="20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Design for mobile first, then design for larger screens</a:t>
            </a:r>
            <a:endParaRPr sz="20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Karla"/>
              <a:buChar char="–"/>
            </a:pPr>
            <a:r>
              <a:rPr lang="en" sz="20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forces you think about what is important (visual hierarchy!)</a:t>
            </a:r>
            <a:endParaRPr sz="20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Karla"/>
              <a:buChar char="•"/>
            </a:pPr>
            <a:r>
              <a:rPr lang="en" sz="20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Convention != Quality</a:t>
            </a:r>
            <a:endParaRPr sz="20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Karla"/>
              <a:buChar char="–"/>
            </a:pPr>
            <a:r>
              <a:rPr lang="en" sz="20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Remember Lyft vs Uber and Apple HIG</a:t>
            </a:r>
            <a:endParaRPr sz="20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7"/>
          <p:cNvSpPr txBox="1"/>
          <p:nvPr>
            <p:ph type="title"/>
          </p:nvPr>
        </p:nvSpPr>
        <p:spPr>
          <a:xfrm>
            <a:off x="457200" y="457200"/>
            <a:ext cx="82296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Review</a:t>
            </a:r>
            <a:endParaRPr/>
          </a:p>
        </p:txBody>
      </p:sp>
      <p:sp>
        <p:nvSpPr>
          <p:cNvPr id="283" name="Google Shape;283;p57"/>
          <p:cNvSpPr txBox="1"/>
          <p:nvPr/>
        </p:nvSpPr>
        <p:spPr>
          <a:xfrm>
            <a:off x="457200" y="1313350"/>
            <a:ext cx="8229600" cy="29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Karla"/>
              <a:buChar char="•"/>
            </a:pPr>
            <a:r>
              <a:rPr lang="en" sz="20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Designing for variation is important</a:t>
            </a:r>
            <a:endParaRPr sz="20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Karla"/>
              <a:buChar char="•"/>
            </a:pPr>
            <a:r>
              <a:rPr lang="en" sz="20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Make sure your websites work on all browsers</a:t>
            </a:r>
            <a:endParaRPr sz="20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Karla"/>
              <a:buChar char="–"/>
            </a:pPr>
            <a:r>
              <a:rPr lang="en" sz="20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Add prefixes if necessary</a:t>
            </a:r>
            <a:endParaRPr sz="20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Karla"/>
              <a:buChar char="•"/>
            </a:pPr>
            <a:r>
              <a:rPr lang="en" sz="20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Make sure your websites work WELL on all devices</a:t>
            </a:r>
            <a:endParaRPr sz="20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Karla"/>
              <a:buChar char="–"/>
            </a:pPr>
            <a:r>
              <a:rPr lang="en" sz="20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Use media queries and containers</a:t>
            </a:r>
            <a:endParaRPr sz="20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Karla"/>
              <a:buChar char="–"/>
            </a:pPr>
            <a:r>
              <a:rPr lang="en" sz="20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Mobile-first design</a:t>
            </a:r>
            <a:endParaRPr sz="20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8"/>
          <p:cNvSpPr txBox="1"/>
          <p:nvPr>
            <p:ph type="title"/>
          </p:nvPr>
        </p:nvSpPr>
        <p:spPr>
          <a:xfrm>
            <a:off x="457200" y="1035450"/>
            <a:ext cx="82296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 Video Break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9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2"/>
                </a:solidFill>
                <a:highlight>
                  <a:srgbClr val="FFFFFF"/>
                </a:highlight>
                <a:hlinkClick r:id="rId3"/>
              </a:rPr>
              <a:t>It’s not you. Phones are designed to be addicting</a:t>
            </a:r>
            <a:r>
              <a:rPr i="1" lang="en">
                <a:solidFill>
                  <a:schemeClr val="lt2"/>
                </a:solidFill>
              </a:rPr>
              <a:t>, Vox</a:t>
            </a:r>
            <a:endParaRPr i="1">
              <a:solidFill>
                <a:schemeClr val="lt2"/>
              </a:solidFill>
            </a:endParaRPr>
          </a:p>
        </p:txBody>
      </p:sp>
      <p:pic>
        <p:nvPicPr>
          <p:cNvPr id="294" name="Google Shape;29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138" y="163875"/>
            <a:ext cx="7939717" cy="415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/>
          <p:nvPr>
            <p:ph type="title"/>
          </p:nvPr>
        </p:nvSpPr>
        <p:spPr>
          <a:xfrm>
            <a:off x="457200" y="457200"/>
            <a:ext cx="82296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won’t my site work on all devices?</a:t>
            </a:r>
            <a:endParaRPr/>
          </a:p>
        </p:txBody>
      </p:sp>
      <p:pic>
        <p:nvPicPr>
          <p:cNvPr id="103" name="Google Shape;10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127" y="1244475"/>
            <a:ext cx="6897750" cy="32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7"/>
          <p:cNvSpPr/>
          <p:nvPr/>
        </p:nvSpPr>
        <p:spPr>
          <a:xfrm>
            <a:off x="1123125" y="1244475"/>
            <a:ext cx="803700" cy="57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7"/>
          <p:cNvSpPr/>
          <p:nvPr/>
        </p:nvSpPr>
        <p:spPr>
          <a:xfrm>
            <a:off x="7217175" y="3291250"/>
            <a:ext cx="803700" cy="57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7"/>
          <p:cNvSpPr txBox="1"/>
          <p:nvPr>
            <p:ph type="title"/>
          </p:nvPr>
        </p:nvSpPr>
        <p:spPr>
          <a:xfrm>
            <a:off x="756375" y="1401800"/>
            <a:ext cx="15372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/>
              <a:t>1280px screen</a:t>
            </a:r>
            <a:endParaRPr b="0" sz="1400"/>
          </a:p>
        </p:txBody>
      </p:sp>
      <p:sp>
        <p:nvSpPr>
          <p:cNvPr id="107" name="Google Shape;107;p27"/>
          <p:cNvSpPr txBox="1"/>
          <p:nvPr>
            <p:ph type="title"/>
          </p:nvPr>
        </p:nvSpPr>
        <p:spPr>
          <a:xfrm>
            <a:off x="7217175" y="3400750"/>
            <a:ext cx="15372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/>
              <a:t>3</a:t>
            </a:r>
            <a:r>
              <a:rPr b="0" lang="en" sz="1400"/>
              <a:t>00px box</a:t>
            </a:r>
            <a:endParaRPr b="0"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/>
          <p:nvPr>
            <p:ph type="title"/>
          </p:nvPr>
        </p:nvSpPr>
        <p:spPr>
          <a:xfrm>
            <a:off x="457200" y="457200"/>
            <a:ext cx="82296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won’t my site work on all devices?</a:t>
            </a:r>
            <a:endParaRPr/>
          </a:p>
        </p:txBody>
      </p:sp>
      <p:pic>
        <p:nvPicPr>
          <p:cNvPr id="113" name="Google Shape;113;p28"/>
          <p:cNvPicPr preferRelativeResize="0"/>
          <p:nvPr/>
        </p:nvPicPr>
        <p:blipFill rotWithShape="1">
          <a:blip r:embed="rId3">
            <a:alphaModFix/>
          </a:blip>
          <a:srcRect b="23206" l="0" r="0" t="0"/>
          <a:stretch/>
        </p:blipFill>
        <p:spPr>
          <a:xfrm>
            <a:off x="2197025" y="1203100"/>
            <a:ext cx="5816776" cy="302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8"/>
          <p:cNvSpPr txBox="1"/>
          <p:nvPr>
            <p:ph type="title"/>
          </p:nvPr>
        </p:nvSpPr>
        <p:spPr>
          <a:xfrm>
            <a:off x="2877350" y="4284825"/>
            <a:ext cx="15372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/>
              <a:t>300px screen</a:t>
            </a:r>
            <a:endParaRPr b="0" sz="1400"/>
          </a:p>
        </p:txBody>
      </p:sp>
      <p:sp>
        <p:nvSpPr>
          <p:cNvPr id="115" name="Google Shape;115;p28"/>
          <p:cNvSpPr txBox="1"/>
          <p:nvPr>
            <p:ph type="title"/>
          </p:nvPr>
        </p:nvSpPr>
        <p:spPr>
          <a:xfrm>
            <a:off x="5129250" y="4284825"/>
            <a:ext cx="15372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/>
              <a:t>300px box</a:t>
            </a:r>
            <a:endParaRPr b="0"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9"/>
          <p:cNvSpPr txBox="1"/>
          <p:nvPr>
            <p:ph type="title"/>
          </p:nvPr>
        </p:nvSpPr>
        <p:spPr>
          <a:xfrm>
            <a:off x="457200" y="1035450"/>
            <a:ext cx="82296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Inspector Demo — What does my site look like on mobile, anyway?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/>
          <p:nvPr>
            <p:ph type="title"/>
          </p:nvPr>
        </p:nvSpPr>
        <p:spPr>
          <a:xfrm>
            <a:off x="457200" y="457200"/>
            <a:ext cx="82296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Why won’t my site work on all devices?</a:t>
            </a:r>
            <a:endParaRPr/>
          </a:p>
        </p:txBody>
      </p:sp>
      <p:sp>
        <p:nvSpPr>
          <p:cNvPr id="126" name="Google Shape;126;p30"/>
          <p:cNvSpPr txBox="1"/>
          <p:nvPr>
            <p:ph idx="1" type="body"/>
          </p:nvPr>
        </p:nvSpPr>
        <p:spPr>
          <a:xfrm>
            <a:off x="457200" y="1028700"/>
            <a:ext cx="82296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Karla"/>
              <a:buChar char="•"/>
            </a:pPr>
            <a:r>
              <a:rPr lang="en" sz="2000">
                <a:solidFill>
                  <a:schemeClr val="lt2"/>
                </a:solidFill>
              </a:rPr>
              <a:t>Different devices come with different screen sizes and rendering engines</a:t>
            </a:r>
            <a:endParaRPr sz="20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lt2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Karla"/>
              <a:buChar char="•"/>
            </a:pPr>
            <a:r>
              <a:rPr lang="en" sz="2000">
                <a:solidFill>
                  <a:schemeClr val="lt2"/>
                </a:solidFill>
              </a:rPr>
              <a:t>Content designed for a laptop with a much bigger screen won’t look the same on a tablet/mobile with a much smaller screen</a:t>
            </a:r>
            <a:endParaRPr sz="2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/>
          <p:nvPr>
            <p:ph type="title"/>
          </p:nvPr>
        </p:nvSpPr>
        <p:spPr>
          <a:xfrm>
            <a:off x="457200" y="1035450"/>
            <a:ext cx="82296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What does this mean for </a:t>
            </a:r>
            <a:r>
              <a:rPr lang="en">
                <a:solidFill>
                  <a:srgbClr val="75C36E"/>
                </a:solidFill>
              </a:rPr>
              <a:t>designers</a:t>
            </a:r>
            <a:r>
              <a:rPr lang="en">
                <a:solidFill>
                  <a:schemeClr val="lt2"/>
                </a:solidFill>
              </a:rPr>
              <a:t>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2"/>
          <p:cNvSpPr txBox="1"/>
          <p:nvPr>
            <p:ph type="title"/>
          </p:nvPr>
        </p:nvSpPr>
        <p:spPr>
          <a:xfrm>
            <a:off x="457200" y="1035450"/>
            <a:ext cx="82296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We need to make sure our websites work on </a:t>
            </a:r>
            <a:r>
              <a:rPr lang="en">
                <a:solidFill>
                  <a:srgbClr val="75C36E"/>
                </a:solidFill>
              </a:rPr>
              <a:t>all devices &amp; browsers</a:t>
            </a:r>
            <a:endParaRPr>
              <a:solidFill>
                <a:srgbClr val="75C36E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DD Fall 2018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